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59" autoAdjust="0"/>
    <p:restoredTop sz="94706" autoAdjust="0"/>
  </p:normalViewPr>
  <p:slideViewPr>
    <p:cSldViewPr snapToGrid="0" snapToObjects="1" showGuides="1">
      <p:cViewPr>
        <p:scale>
          <a:sx n="64" d="100"/>
          <a:sy n="64" d="100"/>
        </p:scale>
        <p:origin x="-5247" y="-268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hle\Desktop\Survey%20Data%202017.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Social Media Use Per Day</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A16-43C2-9151-BB0586DEDFF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A16-43C2-9151-BB0586DEDFF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A16-43C2-9151-BB0586DEDFF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A16-43C2-9151-BB0586DEDFF6}"/>
              </c:ext>
            </c:extLst>
          </c:dPt>
          <c:dLbls>
            <c:dLbl>
              <c:idx val="0"/>
              <c:dLblPos val="ctr"/>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1A16-43C2-9151-BB0586DEDFF6}"/>
                </c:ext>
              </c:extLst>
            </c:dLbl>
            <c:dLbl>
              <c:idx val="1"/>
              <c:dLblPos val="ctr"/>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1A16-43C2-9151-BB0586DEDFF6}"/>
                </c:ext>
              </c:extLst>
            </c:dLbl>
            <c:dLbl>
              <c:idx val="2"/>
              <c:dLblPos val="ctr"/>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1A16-43C2-9151-BB0586DEDFF6}"/>
                </c:ext>
              </c:extLst>
            </c:dLbl>
            <c:dLbl>
              <c:idx val="3"/>
              <c:dLblPos val="ctr"/>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1A16-43C2-9151-BB0586DEDFF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Sheet1!$M$59:$M$62</c:f>
              <c:strCache>
                <c:ptCount val="4"/>
                <c:pt idx="0">
                  <c:v>Multiple Times Per day (+3)</c:v>
                </c:pt>
                <c:pt idx="1">
                  <c:v>2-3 times per day</c:v>
                </c:pt>
                <c:pt idx="2">
                  <c:v>Once Per day</c:v>
                </c:pt>
                <c:pt idx="3">
                  <c:v>Don't Use </c:v>
                </c:pt>
              </c:strCache>
            </c:strRef>
          </c:cat>
          <c:val>
            <c:numRef>
              <c:f>Sheet1!$N$59:$N$62</c:f>
              <c:numCache>
                <c:formatCode>General</c:formatCode>
                <c:ptCount val="4"/>
                <c:pt idx="0">
                  <c:v>22</c:v>
                </c:pt>
                <c:pt idx="1">
                  <c:v>10</c:v>
                </c:pt>
                <c:pt idx="2">
                  <c:v>7</c:v>
                </c:pt>
                <c:pt idx="3">
                  <c:v>15</c:v>
                </c:pt>
              </c:numCache>
            </c:numRef>
          </c:val>
          <c:extLst>
            <c:ext xmlns:c16="http://schemas.microsoft.com/office/drawing/2014/chart" uri="{C3380CC4-5D6E-409C-BE32-E72D297353CC}">
              <c16:uniqueId val="{00000008-1A16-43C2-9151-BB0586DEDFF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2/16/2018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 You</a:t>
            </a:r>
            <a:r>
              <a:rPr lang="en-US" sz="1800" baseline="0" dirty="0">
                <a:latin typeface="Trebuchet MS" pitchFamily="34" charset="0"/>
              </a:rPr>
              <a:t> can u</a:t>
            </a:r>
            <a:r>
              <a:rPr lang="en-US" sz="1800" dirty="0">
                <a:latin typeface="Trebuchet MS" pitchFamily="34" charset="0"/>
              </a:rPr>
              <a:t>se</a:t>
            </a:r>
            <a:r>
              <a:rPr lang="en-US" sz="1800" baseline="0" dirty="0">
                <a:latin typeface="Trebuchet MS" pitchFamily="34" charset="0"/>
              </a:rPr>
              <a:t> it to create your research poster and </a:t>
            </a:r>
            <a:r>
              <a:rPr lang="en-US" sz="1800" dirty="0">
                <a:latin typeface="Trebuchet MS" pitchFamily="34" charset="0"/>
              </a:rPr>
              <a:t>save valuable time placing titles, subtitles,</a:t>
            </a:r>
            <a:r>
              <a:rPr lang="en-US" sz="1800" baseline="0" dirty="0">
                <a:latin typeface="Trebuchet MS" pitchFamily="34" charset="0"/>
              </a:rPr>
              <a:t> text, and graphics</a:t>
            </a:r>
            <a:r>
              <a:rPr lang="en-US" sz="1800" dirty="0">
                <a:latin typeface="Trebuchet MS" pitchFamily="34" charset="0"/>
              </a:rPr>
              <a:t>. </a:t>
            </a: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dirty="0">
                <a:solidFill>
                  <a:schemeClr val="bg1"/>
                </a:solidFill>
                <a:latin typeface="Trebuchet MS" pitchFamily="34" charset="0"/>
              </a:rPr>
              <a:t>Template 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Facebook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 You</a:t>
            </a:r>
            <a:r>
              <a:rPr lang="en-US" sz="1800" baseline="0" dirty="0">
                <a:latin typeface="Trebuchet MS" pitchFamily="34" charset="0"/>
              </a:rPr>
              <a:t> can u</a:t>
            </a:r>
            <a:r>
              <a:rPr lang="en-US" sz="1800" dirty="0">
                <a:latin typeface="Trebuchet MS" pitchFamily="34" charset="0"/>
              </a:rPr>
              <a:t>se</a:t>
            </a:r>
            <a:r>
              <a:rPr lang="en-US" sz="1800" baseline="0" dirty="0">
                <a:latin typeface="Trebuchet MS" pitchFamily="34" charset="0"/>
              </a:rPr>
              <a:t> it to create your research poster and </a:t>
            </a:r>
            <a:r>
              <a:rPr lang="en-US" sz="1800" dirty="0">
                <a:latin typeface="Trebuchet MS" pitchFamily="34" charset="0"/>
              </a:rPr>
              <a:t>save valuable time placing titles, subtitles,</a:t>
            </a:r>
            <a:r>
              <a:rPr lang="en-US" sz="1800" baseline="0" dirty="0">
                <a:latin typeface="Trebuchet MS" pitchFamily="34" charset="0"/>
              </a:rPr>
              <a:t> text, and graphics</a:t>
            </a:r>
            <a:r>
              <a:rPr lang="en-US" sz="1800" dirty="0">
                <a:latin typeface="Trebuchet MS" pitchFamily="34" charset="0"/>
              </a:rPr>
              <a:t>. </a:t>
            </a: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Facebook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dirty="0">
                <a:solidFill>
                  <a:schemeClr val="bg1"/>
                </a:solidFill>
                <a:latin typeface="Trebuchet MS" pitchFamily="34" charset="0"/>
              </a:rPr>
              <a:t>Template 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 You</a:t>
            </a:r>
            <a:r>
              <a:rPr lang="en-US" sz="1800" baseline="0" dirty="0">
                <a:latin typeface="Trebuchet MS" pitchFamily="34" charset="0"/>
              </a:rPr>
              <a:t> can u</a:t>
            </a:r>
            <a:r>
              <a:rPr lang="en-US" sz="1800" dirty="0">
                <a:latin typeface="Trebuchet MS" pitchFamily="34" charset="0"/>
              </a:rPr>
              <a:t>se</a:t>
            </a:r>
            <a:r>
              <a:rPr lang="en-US" sz="1800" baseline="0" dirty="0">
                <a:latin typeface="Trebuchet MS" pitchFamily="34" charset="0"/>
              </a:rPr>
              <a:t> it to create your research poster and </a:t>
            </a:r>
            <a:r>
              <a:rPr lang="en-US" sz="1800" dirty="0">
                <a:latin typeface="Trebuchet MS" pitchFamily="34" charset="0"/>
              </a:rPr>
              <a:t>save valuable time placing titles, subtitles,</a:t>
            </a:r>
            <a:r>
              <a:rPr lang="en-US" sz="1800" baseline="0" dirty="0">
                <a:latin typeface="Trebuchet MS" pitchFamily="34" charset="0"/>
              </a:rPr>
              <a:t> text, and graphics</a:t>
            </a:r>
            <a:r>
              <a:rPr lang="en-US" sz="1800" dirty="0">
                <a:latin typeface="Trebuchet MS" pitchFamily="34" charset="0"/>
              </a:rPr>
              <a:t>. </a:t>
            </a: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Facebook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dirty="0">
                <a:solidFill>
                  <a:schemeClr val="bg1"/>
                </a:solidFill>
                <a:latin typeface="Trebuchet MS" pitchFamily="34" charset="0"/>
              </a:rPr>
              <a:t>Template 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5865329"/>
          </a:xfrm>
        </p:spPr>
        <p:txBody>
          <a:bodyPr/>
          <a:lstStyle/>
          <a:p>
            <a:r>
              <a:rPr lang="en-US" dirty="0"/>
              <a:t>Social Media use is expanding across the country, from business to clinical practice. Many physicians have begun to incorporate social media into their practice. This project explores patient interest with social media use in Neurosurgery. </a:t>
            </a:r>
          </a:p>
          <a:p>
            <a:endParaRPr lang="en-US" dirty="0"/>
          </a:p>
          <a:p>
            <a:r>
              <a:rPr lang="en-US" dirty="0"/>
              <a:t>Previous studies have examined the types of social media used by Neurological surgeons. This study could help understand potential patient and visitor interest. </a:t>
            </a:r>
          </a:p>
          <a:p>
            <a:endParaRPr lang="en-US" dirty="0"/>
          </a:p>
          <a:p>
            <a:endParaRPr lang="en-US" dirty="0"/>
          </a:p>
          <a:p>
            <a:endParaRPr lang="en-US" dirty="0"/>
          </a:p>
          <a:p>
            <a:endParaRPr lang="en-US" dirty="0"/>
          </a:p>
          <a:p>
            <a:endParaRPr lang="en-US" dirty="0"/>
          </a:p>
          <a:p>
            <a:r>
              <a:rPr lang="en-US" dirty="0"/>
              <a:t>We suspect that some patients and visitors already use social media in their daily lives. We hypothesize some may be interested in seeing social media used by neurosurgeons. </a:t>
            </a:r>
            <a:br>
              <a:rPr lang="en-US" dirty="0"/>
            </a:br>
            <a:br>
              <a:rPr lang="en-US" dirty="0"/>
            </a:br>
            <a:r>
              <a:rPr lang="en-US" dirty="0"/>
              <a:t>Social media provides a broad array of information to patients from content about diagnosis, procedural practice, alternative medicine, and patient testimonials. We believe that our study population may have ideas about what type of information they would like to have available to them through social media. </a:t>
            </a:r>
          </a:p>
          <a:p>
            <a:endParaRPr lang="en-US" dirty="0"/>
          </a:p>
          <a:p>
            <a:endParaRPr lang="en-US" dirty="0"/>
          </a:p>
        </p:txBody>
      </p:sp>
      <p:sp>
        <p:nvSpPr>
          <p:cNvPr id="3" name="Text Placeholder 2"/>
          <p:cNvSpPr>
            <a:spLocks noGrp="1"/>
          </p:cNvSpPr>
          <p:nvPr>
            <p:ph type="body" sz="quarter" idx="11"/>
          </p:nvPr>
        </p:nvSpPr>
        <p:spPr/>
        <p:txBody>
          <a:bodyPr/>
          <a:lstStyle/>
          <a:p>
            <a:r>
              <a:rPr lang="en-US" dirty="0"/>
              <a:t>INTRODUCTION</a:t>
            </a:r>
          </a:p>
        </p:txBody>
      </p:sp>
      <p:sp>
        <p:nvSpPr>
          <p:cNvPr id="4" name="Picture Placeholder 3"/>
          <p:cNvSpPr>
            <a:spLocks noGrp="1"/>
          </p:cNvSpPr>
          <p:nvPr>
            <p:ph type="pic" sz="quarter" idx="18"/>
          </p:nvPr>
        </p:nvSpPr>
        <p:spPr/>
      </p:sp>
      <p:sp>
        <p:nvSpPr>
          <p:cNvPr id="5" name="Text Placeholder 4"/>
          <p:cNvSpPr>
            <a:spLocks noGrp="1"/>
          </p:cNvSpPr>
          <p:nvPr>
            <p:ph type="body" sz="quarter" idx="20"/>
          </p:nvPr>
        </p:nvSpPr>
        <p:spPr>
          <a:xfrm>
            <a:off x="569843" y="9859582"/>
            <a:ext cx="6281539" cy="382517"/>
          </a:xfrm>
        </p:spPr>
        <p:txBody>
          <a:bodyPr/>
          <a:lstStyle/>
          <a:p>
            <a:r>
              <a:rPr lang="en-US" dirty="0"/>
              <a:t>OBJECTIVES</a:t>
            </a:r>
          </a:p>
        </p:txBody>
      </p:sp>
      <p:sp>
        <p:nvSpPr>
          <p:cNvPr id="6" name="Text Placeholder 5"/>
          <p:cNvSpPr>
            <a:spLocks noGrp="1"/>
          </p:cNvSpPr>
          <p:nvPr>
            <p:ph type="body" sz="quarter" idx="21"/>
          </p:nvPr>
        </p:nvSpPr>
        <p:spPr>
          <a:xfrm>
            <a:off x="7241978" y="3341566"/>
            <a:ext cx="6280546" cy="6856369"/>
          </a:xfrm>
        </p:spPr>
        <p:txBody>
          <a:bodyPr/>
          <a:lstStyle/>
          <a:p>
            <a:r>
              <a:rPr lang="en-US" dirty="0"/>
              <a:t>Patients and visitors to the University of California Irvine Neurological Surgery Clinic were asked if they would be willing to complete an IRB approved survey on the use of social media in Neurosurgery. Seventy patients and visitors were given the survey and asked about their social media use, and if they would like to see social media used in Neurosurgery. They were also given the opportunity to elaborate on what information would be helpful for them on social media. </a:t>
            </a:r>
          </a:p>
          <a:p>
            <a:endParaRPr lang="en-US" dirty="0"/>
          </a:p>
          <a:p>
            <a:r>
              <a:rPr lang="en-US" dirty="0"/>
              <a:t>The anonymous survey was seven questions, given at random to both patients and visitors. The maximum expected survey time was five minutes. The survey was made available to anyone eighteen years of age or older, and no identifying information was collected from participants. No patient history, or records were used and there were a total of 51 surveys collected from the 70 asked to participate. Potential subjects were approached by the research team and asked whether they would be willing to complete a five minute social media questionnaire.</a:t>
            </a:r>
          </a:p>
          <a:p>
            <a:endParaRPr lang="en-US" dirty="0"/>
          </a:p>
          <a:p>
            <a:r>
              <a:rPr lang="en-US" dirty="0"/>
              <a:t>The survey asked participants whether or not they used social media platforms and if so, what social media platforms they used. They were then asked how often they use those social media platforms, if they currently follow their medical providers on social media, and if they felt having a neurosurgeon use social media would be helpful. Patients were asked to mark which of seven social media sites they used with an option to add in an alternative. </a:t>
            </a:r>
          </a:p>
          <a:p>
            <a:endParaRPr lang="en-US" dirty="0"/>
          </a:p>
          <a:p>
            <a:r>
              <a:rPr lang="en-US" dirty="0"/>
              <a:t>The project received approval by the University of California Irvine IRB.  UCI IRB Approval Obtained: 11496</a:t>
            </a:r>
          </a:p>
          <a:p>
            <a:endParaRPr lang="en-US" dirty="0"/>
          </a:p>
          <a:p>
            <a:endParaRPr lang="en-US" dirty="0"/>
          </a:p>
        </p:txBody>
      </p:sp>
      <p:sp>
        <p:nvSpPr>
          <p:cNvPr id="7" name="Text Placeholder 6"/>
          <p:cNvSpPr>
            <a:spLocks noGrp="1"/>
          </p:cNvSpPr>
          <p:nvPr>
            <p:ph type="body" sz="quarter" idx="22"/>
          </p:nvPr>
        </p:nvSpPr>
        <p:spPr/>
        <p:txBody>
          <a:bodyPr/>
          <a:lstStyle/>
          <a:p>
            <a:r>
              <a:rPr lang="en-US" dirty="0"/>
              <a:t>MATERIALS AND METHODS</a:t>
            </a:r>
          </a:p>
        </p:txBody>
      </p:sp>
      <p:sp>
        <p:nvSpPr>
          <p:cNvPr id="8" name="Text Placeholder 7"/>
          <p:cNvSpPr>
            <a:spLocks noGrp="1"/>
          </p:cNvSpPr>
          <p:nvPr>
            <p:ph type="body" sz="quarter" idx="23"/>
          </p:nvPr>
        </p:nvSpPr>
        <p:spPr>
          <a:xfrm>
            <a:off x="13906500" y="3341566"/>
            <a:ext cx="6286500" cy="12500991"/>
          </a:xfrm>
        </p:spPr>
        <p:txBody>
          <a:bodyPr/>
          <a:lstStyle/>
          <a:p>
            <a:r>
              <a:rPr lang="en-US" dirty="0"/>
              <a:t>The study found that 70.58% of participants used social media. Of those 61.11% reported using social media multiple times per day. Those that used social media multiple times per day most often used Facebook (94.44%) and Instagram (41.67%). </a:t>
            </a:r>
          </a:p>
          <a:p>
            <a:endParaRPr lang="en-US" dirty="0"/>
          </a:p>
          <a:p>
            <a:r>
              <a:rPr lang="en-US" dirty="0"/>
              <a:t>              Table 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Table 1 This table reports the frequency of social media platform use among participants who used social media. </a:t>
            </a:r>
          </a:p>
          <a:p>
            <a:endParaRPr lang="en-US" dirty="0"/>
          </a:p>
          <a:p>
            <a:r>
              <a:rPr lang="en-US" dirty="0"/>
              <a:t>               Image 1.1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Image 1.1 Shows the reported daily use of social media platforms among participants. </a:t>
            </a:r>
          </a:p>
          <a:p>
            <a:endParaRPr lang="en-US" dirty="0"/>
          </a:p>
          <a:p>
            <a:endParaRPr lang="en-US" dirty="0"/>
          </a:p>
          <a:p>
            <a:endParaRPr lang="en-US" dirty="0"/>
          </a:p>
          <a:p>
            <a:endParaRPr lang="en-US" dirty="0"/>
          </a:p>
          <a:p>
            <a:r>
              <a:rPr lang="en-US" dirty="0"/>
              <a:t>The sample size of this study was relatively small making it difficult to determine the studies broader significance. Participants surveyed were limited to those visiting the Neurological Surgery clinic and we may have missed some populations who access Neurological Surgery information or resources elsewhere. </a:t>
            </a:r>
          </a:p>
          <a:p>
            <a:endParaRPr lang="en-US" dirty="0"/>
          </a:p>
          <a:p>
            <a:endParaRPr lang="en-US" dirty="0"/>
          </a:p>
          <a:p>
            <a:endParaRPr lang="en-US" dirty="0"/>
          </a:p>
          <a:p>
            <a:r>
              <a:rPr lang="en-US" dirty="0"/>
              <a:t>. </a:t>
            </a:r>
          </a:p>
        </p:txBody>
      </p:sp>
      <p:sp>
        <p:nvSpPr>
          <p:cNvPr id="9" name="Text Placeholder 8"/>
          <p:cNvSpPr>
            <a:spLocks noGrp="1"/>
          </p:cNvSpPr>
          <p:nvPr>
            <p:ph type="body" sz="quarter" idx="24"/>
          </p:nvPr>
        </p:nvSpPr>
        <p:spPr/>
        <p:txBody>
          <a:bodyPr/>
          <a:lstStyle/>
          <a:p>
            <a:r>
              <a:rPr lang="en-US" dirty="0"/>
              <a:t>RESULTS</a:t>
            </a:r>
          </a:p>
        </p:txBody>
      </p:sp>
      <p:sp>
        <p:nvSpPr>
          <p:cNvPr id="10" name="Text Placeholder 9"/>
          <p:cNvSpPr>
            <a:spLocks noGrp="1"/>
          </p:cNvSpPr>
          <p:nvPr>
            <p:ph type="body" sz="quarter" idx="25"/>
          </p:nvPr>
        </p:nvSpPr>
        <p:spPr/>
        <p:txBody>
          <a:bodyPr/>
          <a:lstStyle/>
          <a:p>
            <a:r>
              <a:rPr lang="en-US" dirty="0"/>
              <a:t>CONCLUSIONS</a:t>
            </a:r>
          </a:p>
        </p:txBody>
      </p:sp>
      <p:sp>
        <p:nvSpPr>
          <p:cNvPr id="11" name="Text Placeholder 10"/>
          <p:cNvSpPr>
            <a:spLocks noGrp="1"/>
          </p:cNvSpPr>
          <p:nvPr>
            <p:ph type="body" sz="quarter" idx="26"/>
          </p:nvPr>
        </p:nvSpPr>
        <p:spPr>
          <a:xfrm>
            <a:off x="20589389" y="8215776"/>
            <a:ext cx="6279386" cy="4572667"/>
          </a:xfrm>
        </p:spPr>
        <p:txBody>
          <a:bodyPr/>
          <a:lstStyle/>
          <a:p>
            <a:pPr marL="342900" indent="-342900">
              <a:buAutoNum type="arabicPeriod"/>
            </a:pPr>
            <a:r>
              <a:rPr lang="en-US" dirty="0"/>
              <a:t>Alotaibi NM, Badhiwala JH, Nassiri F, Guha D, Ibrahim GM, Shamji MF, et al.: The current use of social media in neurosurgery. </a:t>
            </a:r>
            <a:r>
              <a:rPr lang="en-US" i="1" dirty="0"/>
              <a:t>World Neurosurg</a:t>
            </a:r>
            <a:r>
              <a:rPr lang="en-US" dirty="0"/>
              <a:t> 88:619–624, 624.e1–624.e7, 2016</a:t>
            </a:r>
          </a:p>
          <a:p>
            <a:pPr marL="342900" indent="-342900">
              <a:buAutoNum type="arabicPeriod"/>
            </a:pPr>
            <a:r>
              <a:rPr lang="en-US" dirty="0"/>
              <a:t>Alotaibi NM, Samuel N, Wang J, Ahuja CS, Guha D, Ibrahim GM, et al.: The use of social media communications in brain aneurysms and subarachnoid hemorrhage: a mixed-method analysis. </a:t>
            </a:r>
            <a:r>
              <a:rPr lang="en-US" i="1" dirty="0"/>
              <a:t>World Neurosurg</a:t>
            </a:r>
            <a:r>
              <a:rPr lang="en-US" dirty="0"/>
              <a:t> 98:456–462, 2017</a:t>
            </a:r>
          </a:p>
          <a:p>
            <a:pPr marL="342900" indent="-342900">
              <a:buAutoNum type="arabicPeriod"/>
            </a:pPr>
            <a:r>
              <a:rPr lang="en-US" dirty="0"/>
              <a:t>Patel R, Chang T, Greysen SR, Chopra V: Social media use in chronic disease: a systematic review and novel taxonomy. </a:t>
            </a:r>
            <a:r>
              <a:rPr lang="en-US" i="1" dirty="0"/>
              <a:t>Am J Med</a:t>
            </a:r>
            <a:r>
              <a:rPr lang="en-US" dirty="0"/>
              <a:t> 128:1335–1350, 2015 </a:t>
            </a:r>
          </a:p>
          <a:p>
            <a:pPr marL="342900" indent="-342900">
              <a:buAutoNum type="arabicPeriod"/>
            </a:pPr>
            <a:r>
              <a:rPr lang="en-US" dirty="0"/>
              <a:t>Vardanian, A. J., Kusnezov, N., Im, D. D., Lee, J. C., &amp; Jarrahy, R. (2013). Social Media Use and Impact on Plastic Surgery Practice. </a:t>
            </a:r>
            <a:r>
              <a:rPr lang="en-US" i="1" dirty="0"/>
              <a:t>Plastic and Reconstructive Surgery,</a:t>
            </a:r>
            <a:r>
              <a:rPr lang="en-US" dirty="0"/>
              <a:t> </a:t>
            </a:r>
            <a:r>
              <a:rPr lang="en-US" i="1" dirty="0"/>
              <a:t>131</a:t>
            </a:r>
            <a:r>
              <a:rPr lang="en-US" dirty="0"/>
              <a:t>(5), 1184-1193. doi:10.1097/prs.0b013e318287a072</a:t>
            </a:r>
          </a:p>
          <a:p>
            <a:pPr marL="342900" indent="-342900">
              <a:buAutoNum type="arabicPeriod"/>
            </a:pPr>
            <a:r>
              <a:rPr lang="en-US" dirty="0"/>
              <a:t>Gould, D. J., &amp; Nazarian, S. (2017). Social Media Return on Investment: How Much is it Worth to My Practice? </a:t>
            </a:r>
            <a:r>
              <a:rPr lang="en-US" i="1" dirty="0"/>
              <a:t>Aesthetic Surgery Journal</a:t>
            </a:r>
            <a:r>
              <a:rPr lang="en-US" dirty="0"/>
              <a:t>. doi:10.1093/asj/sjx152</a:t>
            </a:r>
          </a:p>
          <a:p>
            <a:br>
              <a:rPr lang="en-US" dirty="0"/>
            </a:br>
            <a:endParaRPr lang="en-US" dirty="0"/>
          </a:p>
        </p:txBody>
      </p:sp>
      <p:sp>
        <p:nvSpPr>
          <p:cNvPr id="12" name="Text Placeholder 11"/>
          <p:cNvSpPr>
            <a:spLocks noGrp="1"/>
          </p:cNvSpPr>
          <p:nvPr>
            <p:ph type="body" sz="quarter" idx="27"/>
          </p:nvPr>
        </p:nvSpPr>
        <p:spPr>
          <a:xfrm>
            <a:off x="20581114" y="7473848"/>
            <a:ext cx="6287661" cy="382517"/>
          </a:xfrm>
        </p:spPr>
        <p:txBody>
          <a:bodyPr/>
          <a:lstStyle/>
          <a:p>
            <a:r>
              <a:rPr lang="en-US" dirty="0"/>
              <a:t>REFERENCES</a:t>
            </a:r>
          </a:p>
        </p:txBody>
      </p:sp>
      <p:sp>
        <p:nvSpPr>
          <p:cNvPr id="13" name="Text Placeholder 12"/>
          <p:cNvSpPr>
            <a:spLocks noGrp="1"/>
          </p:cNvSpPr>
          <p:nvPr>
            <p:ph type="body" sz="quarter" idx="29"/>
          </p:nvPr>
        </p:nvSpPr>
        <p:spPr>
          <a:xfrm>
            <a:off x="20575984" y="12735117"/>
            <a:ext cx="6279386" cy="382517"/>
          </a:xfrm>
        </p:spPr>
        <p:txBody>
          <a:bodyPr/>
          <a:lstStyle/>
          <a:p>
            <a:r>
              <a:rPr lang="en-US" dirty="0"/>
              <a:t>ACKNOWLDEGMENTS AND CONTACT</a:t>
            </a:r>
          </a:p>
        </p:txBody>
      </p:sp>
      <p:sp>
        <p:nvSpPr>
          <p:cNvPr id="14" name="Text Placeholder 13"/>
          <p:cNvSpPr>
            <a:spLocks noGrp="1"/>
          </p:cNvSpPr>
          <p:nvPr>
            <p:ph type="body" sz="quarter" idx="96"/>
          </p:nvPr>
        </p:nvSpPr>
        <p:spPr>
          <a:xfrm>
            <a:off x="576461" y="10502109"/>
            <a:ext cx="6274921" cy="3840159"/>
          </a:xfrm>
        </p:spPr>
        <p:txBody>
          <a:bodyPr/>
          <a:lstStyle/>
          <a:p>
            <a:r>
              <a:rPr lang="en-US" dirty="0"/>
              <a:t>Does Social Media have a place in medicine, specifically neurosurgery? The internet has improved access to information. Medical practice has expanded to using more digital methods of communication. Patients can now connect with their physicians via patient portals, access laboratory information online, and schedule appointments all within a few clicks. This availability has also led to further questions on how medicine can adapt to the changing media environment. Previous studies have suggested that there may be a way social media could benefit physician practice, patient experience and patient education. In this project we accessed patient and visitor interest in physician social media use, specifically in neurosurgery. </a:t>
            </a:r>
          </a:p>
          <a:p>
            <a:endParaRPr lang="en-US" dirty="0"/>
          </a:p>
          <a:p>
            <a:r>
              <a:rPr lang="en-US" dirty="0"/>
              <a:t>More commonly social media has been seen in Plastic Surgery, general practice through Dr. Oz, or international service physicians. But, more commonly many different specialists have began to increase their use of social media. </a:t>
            </a:r>
          </a:p>
          <a:p>
            <a:endParaRPr lang="en-US" dirty="0"/>
          </a:p>
        </p:txBody>
      </p:sp>
      <p:sp>
        <p:nvSpPr>
          <p:cNvPr id="15" name="Text Placeholder 14"/>
          <p:cNvSpPr>
            <a:spLocks noGrp="1"/>
          </p:cNvSpPr>
          <p:nvPr>
            <p:ph type="body" sz="quarter" idx="107"/>
          </p:nvPr>
        </p:nvSpPr>
        <p:spPr/>
        <p:txBody>
          <a:bodyPr/>
          <a:lstStyle/>
          <a:p>
            <a:endParaRPr lang="en-US" dirty="0"/>
          </a:p>
        </p:txBody>
      </p:sp>
      <p:sp>
        <p:nvSpPr>
          <p:cNvPr id="16" name="Text Placeholder 15"/>
          <p:cNvSpPr>
            <a:spLocks noGrp="1"/>
          </p:cNvSpPr>
          <p:nvPr>
            <p:ph type="body" sz="quarter" idx="116"/>
          </p:nvPr>
        </p:nvSpPr>
        <p:spPr/>
        <p:txBody>
          <a:bodyPr/>
          <a:lstStyle/>
          <a:p>
            <a:endParaRPr lang="en-US" dirty="0"/>
          </a:p>
        </p:txBody>
      </p:sp>
      <p:sp>
        <p:nvSpPr>
          <p:cNvPr id="17" name="Text Placeholder 16"/>
          <p:cNvSpPr>
            <a:spLocks noGrp="1"/>
          </p:cNvSpPr>
          <p:nvPr>
            <p:ph type="body" sz="quarter" idx="117"/>
          </p:nvPr>
        </p:nvSpPr>
        <p:spPr/>
        <p:txBody>
          <a:bodyPr/>
          <a:lstStyle/>
          <a:p>
            <a:endParaRPr lang="en-US" dirty="0"/>
          </a:p>
        </p:txBody>
      </p:sp>
      <p:sp>
        <p:nvSpPr>
          <p:cNvPr id="18" name="Text Placeholder 17"/>
          <p:cNvSpPr>
            <a:spLocks noGrp="1"/>
          </p:cNvSpPr>
          <p:nvPr>
            <p:ph type="body" sz="quarter" idx="118"/>
          </p:nvPr>
        </p:nvSpPr>
        <p:spPr/>
        <p:txBody>
          <a:bodyPr/>
          <a:lstStyle/>
          <a:p>
            <a:endParaRPr lang="en-US" dirty="0"/>
          </a:p>
        </p:txBody>
      </p:sp>
      <p:sp>
        <p:nvSpPr>
          <p:cNvPr id="19" name="Text Placeholder 18"/>
          <p:cNvSpPr>
            <a:spLocks noGrp="1"/>
          </p:cNvSpPr>
          <p:nvPr>
            <p:ph type="body" sz="quarter" idx="119"/>
          </p:nvPr>
        </p:nvSpPr>
        <p:spPr/>
        <p:txBody>
          <a:bodyPr/>
          <a:lstStyle/>
          <a:p>
            <a:endParaRPr lang="en-US" dirty="0"/>
          </a:p>
        </p:txBody>
      </p:sp>
      <p:sp>
        <p:nvSpPr>
          <p:cNvPr id="20" name="Text Placeholder 19"/>
          <p:cNvSpPr>
            <a:spLocks noGrp="1"/>
          </p:cNvSpPr>
          <p:nvPr>
            <p:ph type="body" sz="quarter" idx="120"/>
          </p:nvPr>
        </p:nvSpPr>
        <p:spPr/>
        <p:txBody>
          <a:bodyPr/>
          <a:lstStyle/>
          <a:p>
            <a:endParaRPr lang="en-US" dirty="0"/>
          </a:p>
        </p:txBody>
      </p:sp>
      <p:sp>
        <p:nvSpPr>
          <p:cNvPr id="21" name="Text Placeholder 20"/>
          <p:cNvSpPr>
            <a:spLocks noGrp="1"/>
          </p:cNvSpPr>
          <p:nvPr>
            <p:ph type="body" sz="quarter" idx="121"/>
          </p:nvPr>
        </p:nvSpPr>
        <p:spPr/>
        <p:txBody>
          <a:bodyPr/>
          <a:lstStyle/>
          <a:p>
            <a:endParaRPr lang="en-US" dirty="0"/>
          </a:p>
        </p:txBody>
      </p:sp>
      <p:sp>
        <p:nvSpPr>
          <p:cNvPr id="22" name="Text Placeholder 21"/>
          <p:cNvSpPr>
            <a:spLocks noGrp="1"/>
          </p:cNvSpPr>
          <p:nvPr>
            <p:ph type="body" sz="quarter" idx="122"/>
          </p:nvPr>
        </p:nvSpPr>
        <p:spPr/>
        <p:txBody>
          <a:bodyPr/>
          <a:lstStyle/>
          <a:p>
            <a:endParaRPr lang="en-US" dirty="0"/>
          </a:p>
        </p:txBody>
      </p:sp>
      <p:sp>
        <p:nvSpPr>
          <p:cNvPr id="23" name="Text Placeholder 22"/>
          <p:cNvSpPr>
            <a:spLocks noGrp="1"/>
          </p:cNvSpPr>
          <p:nvPr>
            <p:ph type="body" sz="quarter" idx="123"/>
          </p:nvPr>
        </p:nvSpPr>
        <p:spPr/>
        <p:txBody>
          <a:bodyPr/>
          <a:lstStyle/>
          <a:p>
            <a:endParaRPr lang="en-US" dirty="0"/>
          </a:p>
        </p:txBody>
      </p:sp>
      <p:sp>
        <p:nvSpPr>
          <p:cNvPr id="24" name="Text Placeholder 23"/>
          <p:cNvSpPr>
            <a:spLocks noGrp="1"/>
          </p:cNvSpPr>
          <p:nvPr>
            <p:ph type="body" sz="quarter" idx="124"/>
          </p:nvPr>
        </p:nvSpPr>
        <p:spPr/>
        <p:txBody>
          <a:bodyPr/>
          <a:lstStyle/>
          <a:p>
            <a:endParaRPr lang="en-US" dirty="0"/>
          </a:p>
        </p:txBody>
      </p:sp>
      <p:sp>
        <p:nvSpPr>
          <p:cNvPr id="25" name="Text Placeholder 24"/>
          <p:cNvSpPr>
            <a:spLocks noGrp="1"/>
          </p:cNvSpPr>
          <p:nvPr>
            <p:ph type="body" sz="quarter" idx="125"/>
          </p:nvPr>
        </p:nvSpPr>
        <p:spPr/>
        <p:txBody>
          <a:bodyPr/>
          <a:lstStyle/>
          <a:p>
            <a:endParaRPr lang="en-US" dirty="0"/>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dirty="0"/>
          </a:p>
        </p:txBody>
      </p:sp>
      <p:sp>
        <p:nvSpPr>
          <p:cNvPr id="37" name="Text Placeholder 36"/>
          <p:cNvSpPr>
            <a:spLocks noGrp="1"/>
          </p:cNvSpPr>
          <p:nvPr>
            <p:ph type="body" sz="quarter" idx="137"/>
          </p:nvPr>
        </p:nvSpPr>
        <p:spPr/>
        <p:txBody>
          <a:bodyPr/>
          <a:lstStyle/>
          <a:p>
            <a:endParaRPr lang="en-US" dirty="0"/>
          </a:p>
        </p:txBody>
      </p:sp>
      <p:sp>
        <p:nvSpPr>
          <p:cNvPr id="38" name="Text Placeholder 37"/>
          <p:cNvSpPr>
            <a:spLocks noGrp="1"/>
          </p:cNvSpPr>
          <p:nvPr>
            <p:ph type="body" sz="quarter" idx="138"/>
          </p:nvPr>
        </p:nvSpPr>
        <p:spPr/>
        <p:txBody>
          <a:bodyPr/>
          <a:lstStyle/>
          <a:p>
            <a:endParaRPr lang="en-US" dirty="0"/>
          </a:p>
        </p:txBody>
      </p:sp>
      <p:sp>
        <p:nvSpPr>
          <p:cNvPr id="39" name="Text Placeholder 38"/>
          <p:cNvSpPr>
            <a:spLocks noGrp="1"/>
          </p:cNvSpPr>
          <p:nvPr>
            <p:ph type="body" sz="quarter" idx="139"/>
          </p:nvPr>
        </p:nvSpPr>
        <p:spPr/>
        <p:txBody>
          <a:bodyPr/>
          <a:lstStyle/>
          <a:p>
            <a:endParaRPr lang="en-US" dirty="0"/>
          </a:p>
        </p:txBody>
      </p:sp>
      <p:sp>
        <p:nvSpPr>
          <p:cNvPr id="40" name="Text Placeholder 39"/>
          <p:cNvSpPr>
            <a:spLocks noGrp="1"/>
          </p:cNvSpPr>
          <p:nvPr>
            <p:ph type="body" sz="quarter" idx="140"/>
          </p:nvPr>
        </p:nvSpPr>
        <p:spPr/>
        <p:txBody>
          <a:bodyPr/>
          <a:lstStyle/>
          <a:p>
            <a:endParaRPr lang="en-US" dirty="0"/>
          </a:p>
        </p:txBody>
      </p:sp>
      <p:sp>
        <p:nvSpPr>
          <p:cNvPr id="41" name="Text Placeholder 40"/>
          <p:cNvSpPr>
            <a:spLocks noGrp="1"/>
          </p:cNvSpPr>
          <p:nvPr>
            <p:ph type="body" sz="quarter" idx="141"/>
          </p:nvPr>
        </p:nvSpPr>
        <p:spPr/>
        <p:txBody>
          <a:bodyPr/>
          <a:lstStyle/>
          <a:p>
            <a:endParaRPr lang="en-US" dirty="0"/>
          </a:p>
        </p:txBody>
      </p:sp>
      <p:sp>
        <p:nvSpPr>
          <p:cNvPr id="42" name="Text Placeholder 41"/>
          <p:cNvSpPr>
            <a:spLocks noGrp="1"/>
          </p:cNvSpPr>
          <p:nvPr>
            <p:ph type="body" sz="quarter" idx="142"/>
          </p:nvPr>
        </p:nvSpPr>
        <p:spPr/>
        <p:txBody>
          <a:bodyPr/>
          <a:lstStyle/>
          <a:p>
            <a:endParaRPr lang="en-US" dirty="0"/>
          </a:p>
        </p:txBody>
      </p:sp>
      <p:sp>
        <p:nvSpPr>
          <p:cNvPr id="43" name="Text Placeholder 42"/>
          <p:cNvSpPr>
            <a:spLocks noGrp="1"/>
          </p:cNvSpPr>
          <p:nvPr>
            <p:ph type="body" sz="quarter" idx="143"/>
          </p:nvPr>
        </p:nvSpPr>
        <p:spPr/>
        <p:txBody>
          <a:bodyPr/>
          <a:lstStyle/>
          <a:p>
            <a:endParaRPr lang="en-US" dirty="0"/>
          </a:p>
        </p:txBody>
      </p:sp>
      <p:sp>
        <p:nvSpPr>
          <p:cNvPr id="44" name="Text Placeholder 43"/>
          <p:cNvSpPr>
            <a:spLocks noGrp="1"/>
          </p:cNvSpPr>
          <p:nvPr>
            <p:ph type="body" sz="quarter" idx="144"/>
          </p:nvPr>
        </p:nvSpPr>
        <p:spPr/>
        <p:txBody>
          <a:bodyPr/>
          <a:lstStyle/>
          <a:p>
            <a:endParaRPr lang="en-US" dirty="0"/>
          </a:p>
        </p:txBody>
      </p:sp>
      <p:sp>
        <p:nvSpPr>
          <p:cNvPr id="45" name="Text Placeholder 44"/>
          <p:cNvSpPr>
            <a:spLocks noGrp="1"/>
          </p:cNvSpPr>
          <p:nvPr>
            <p:ph type="body" sz="quarter" idx="145"/>
          </p:nvPr>
        </p:nvSpPr>
        <p:spPr/>
        <p:txBody>
          <a:bodyPr/>
          <a:lstStyle/>
          <a:p>
            <a:endParaRPr lang="en-US" dirty="0"/>
          </a:p>
        </p:txBody>
      </p:sp>
      <p:sp>
        <p:nvSpPr>
          <p:cNvPr id="46" name="Text Placeholder 45"/>
          <p:cNvSpPr>
            <a:spLocks noGrp="1"/>
          </p:cNvSpPr>
          <p:nvPr>
            <p:ph type="body" sz="quarter" idx="146"/>
          </p:nvPr>
        </p:nvSpPr>
        <p:spPr/>
        <p:txBody>
          <a:bodyPr/>
          <a:lstStyle/>
          <a:p>
            <a:endParaRPr lang="en-US" dirty="0"/>
          </a:p>
        </p:txBody>
      </p:sp>
      <p:sp>
        <p:nvSpPr>
          <p:cNvPr id="47" name="Text Placeholder 46"/>
          <p:cNvSpPr>
            <a:spLocks noGrp="1"/>
          </p:cNvSpPr>
          <p:nvPr>
            <p:ph type="body" sz="quarter" idx="147"/>
          </p:nvPr>
        </p:nvSpPr>
        <p:spPr/>
        <p:txBody>
          <a:bodyPr/>
          <a:lstStyle/>
          <a:p>
            <a:endParaRPr lang="en-US" dirty="0"/>
          </a:p>
        </p:txBody>
      </p:sp>
      <p:sp>
        <p:nvSpPr>
          <p:cNvPr id="48" name="Text Placeholder 47"/>
          <p:cNvSpPr>
            <a:spLocks noGrp="1"/>
          </p:cNvSpPr>
          <p:nvPr>
            <p:ph type="body" sz="quarter" idx="148"/>
          </p:nvPr>
        </p:nvSpPr>
        <p:spPr/>
        <p:txBody>
          <a:bodyPr/>
          <a:lstStyle/>
          <a:p>
            <a:endParaRPr lang="en-US" dirty="0"/>
          </a:p>
        </p:txBody>
      </p:sp>
      <p:sp>
        <p:nvSpPr>
          <p:cNvPr id="49" name="Text Placeholder 48"/>
          <p:cNvSpPr>
            <a:spLocks noGrp="1"/>
          </p:cNvSpPr>
          <p:nvPr>
            <p:ph type="body" sz="quarter" idx="149"/>
          </p:nvPr>
        </p:nvSpPr>
        <p:spPr/>
        <p:txBody>
          <a:bodyPr/>
          <a:lstStyle/>
          <a:p>
            <a:endParaRPr lang="en-US" dirty="0"/>
          </a:p>
        </p:txBody>
      </p:sp>
      <p:sp>
        <p:nvSpPr>
          <p:cNvPr id="50" name="Text Placeholder 49"/>
          <p:cNvSpPr>
            <a:spLocks noGrp="1"/>
          </p:cNvSpPr>
          <p:nvPr>
            <p:ph type="body" sz="quarter" idx="150"/>
          </p:nvPr>
        </p:nvSpPr>
        <p:spPr/>
        <p:txBody>
          <a:bodyPr>
            <a:normAutofit lnSpcReduction="10000"/>
          </a:bodyPr>
          <a:lstStyle/>
          <a:p>
            <a:r>
              <a:rPr lang="en-US" dirty="0"/>
              <a:t>Ashley Shatola, Dr. Li-Mei Lin</a:t>
            </a:r>
          </a:p>
        </p:txBody>
      </p:sp>
      <p:sp>
        <p:nvSpPr>
          <p:cNvPr id="51" name="Text Placeholder 50"/>
          <p:cNvSpPr>
            <a:spLocks noGrp="1"/>
          </p:cNvSpPr>
          <p:nvPr>
            <p:ph type="body" sz="quarter" idx="184"/>
          </p:nvPr>
        </p:nvSpPr>
        <p:spPr>
          <a:xfrm>
            <a:off x="3662362" y="1805188"/>
            <a:ext cx="20107276" cy="634555"/>
          </a:xfrm>
        </p:spPr>
        <p:txBody>
          <a:bodyPr/>
          <a:lstStyle/>
          <a:p>
            <a:r>
              <a:rPr lang="en-US" dirty="0"/>
              <a:t>UC Davis School of Medicine, UC Irvine School of Medicine </a:t>
            </a:r>
          </a:p>
        </p:txBody>
      </p:sp>
      <p:sp>
        <p:nvSpPr>
          <p:cNvPr id="52" name="Text Placeholder 51"/>
          <p:cNvSpPr>
            <a:spLocks noGrp="1"/>
          </p:cNvSpPr>
          <p:nvPr>
            <p:ph type="body" sz="quarter" idx="185"/>
          </p:nvPr>
        </p:nvSpPr>
        <p:spPr>
          <a:xfrm>
            <a:off x="3662362" y="103598"/>
            <a:ext cx="20107276" cy="834414"/>
          </a:xfrm>
        </p:spPr>
        <p:txBody>
          <a:bodyPr/>
          <a:lstStyle/>
          <a:p>
            <a:r>
              <a:rPr lang="en-US" dirty="0"/>
              <a:t>Social Media Use in Neurosurgery</a:t>
            </a:r>
          </a:p>
        </p:txBody>
      </p:sp>
      <p:sp>
        <p:nvSpPr>
          <p:cNvPr id="53" name="Text Placeholder 52"/>
          <p:cNvSpPr>
            <a:spLocks noGrp="1"/>
          </p:cNvSpPr>
          <p:nvPr>
            <p:ph type="body" sz="quarter" idx="186"/>
          </p:nvPr>
        </p:nvSpPr>
        <p:spPr>
          <a:xfrm>
            <a:off x="20572840" y="3341566"/>
            <a:ext cx="6282530" cy="4012514"/>
          </a:xfrm>
        </p:spPr>
        <p:txBody>
          <a:bodyPr/>
          <a:lstStyle/>
          <a:p>
            <a:r>
              <a:rPr lang="en-US" dirty="0"/>
              <a:t>Many patients and visitors of the University of California Irvine Neurological Surgery clinic currently use varying social media platforms in their daily lives. Patients and visitors utilize social media at different frequencies. There is potential interest in seeing neurosurgery used in social media, but a larger population should be surveyed to evaluate greater interest. In our small sample size there was a greater interest in social media use in neurosurgery among people that used social media most frequently. When asked what participants might like to see a majority were unsure, but some expressed interest in resources about specific medical conditions, success stories and a potential network of survivors with their condition. Further studies could identify patient and visitor interest in seeing neurosurgery in social media and better determine which resources they would find most useful. </a:t>
            </a:r>
          </a:p>
          <a:p>
            <a:endParaRPr lang="en-US" dirty="0"/>
          </a:p>
          <a:p>
            <a:r>
              <a:rPr lang="en-US" dirty="0"/>
              <a:t>Based on these findings there may be interest in the use of social media and neurosurgery especially among those that use social media multiple times a day. It is uncertain what type of material people will find the most beneficial on social media. </a:t>
            </a:r>
          </a:p>
        </p:txBody>
      </p:sp>
      <p:sp>
        <p:nvSpPr>
          <p:cNvPr id="54" name="Text Placeholder 53"/>
          <p:cNvSpPr>
            <a:spLocks noGrp="1"/>
          </p:cNvSpPr>
          <p:nvPr>
            <p:ph type="body" sz="quarter" idx="187"/>
          </p:nvPr>
        </p:nvSpPr>
        <p:spPr>
          <a:xfrm>
            <a:off x="20589389" y="13510533"/>
            <a:ext cx="6279386" cy="910126"/>
          </a:xfrm>
        </p:spPr>
        <p:txBody>
          <a:bodyPr/>
          <a:lstStyle/>
          <a:p>
            <a:r>
              <a:rPr lang="en-US" dirty="0"/>
              <a:t>Many thanks to the University of California Irvine Neurological Surgery Clinic, Dr. Li-Mei Lin, Dr. Shuichi Suzuki, and Dr. Sumeet Vadera for their assistance during planning, and data collecting procedures of this study. </a:t>
            </a:r>
          </a:p>
        </p:txBody>
      </p:sp>
      <p:sp>
        <p:nvSpPr>
          <p:cNvPr id="55" name="Text Placeholder 4">
            <a:extLst>
              <a:ext uri="{FF2B5EF4-FFF2-40B4-BE49-F238E27FC236}">
                <a16:creationId xmlns:a16="http://schemas.microsoft.com/office/drawing/2014/main" id="{97DAA8B9-867C-4788-8D01-9F39759381D8}"/>
              </a:ext>
            </a:extLst>
          </p:cNvPr>
          <p:cNvSpPr txBox="1">
            <a:spLocks/>
          </p:cNvSpPr>
          <p:nvPr/>
        </p:nvSpPr>
        <p:spPr>
          <a:xfrm>
            <a:off x="576461" y="5834585"/>
            <a:ext cx="6281539" cy="382517"/>
          </a:xfrm>
          <a:prstGeom prst="rect">
            <a:avLst/>
          </a:prstGeom>
          <a:solidFill>
            <a:srgbClr val="002855"/>
          </a:solid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a:t>HYPOTHESIS</a:t>
            </a:r>
          </a:p>
        </p:txBody>
      </p:sp>
      <p:graphicFrame>
        <p:nvGraphicFramePr>
          <p:cNvPr id="58" name="Chart 57">
            <a:extLst>
              <a:ext uri="{FF2B5EF4-FFF2-40B4-BE49-F238E27FC236}">
                <a16:creationId xmlns:a16="http://schemas.microsoft.com/office/drawing/2014/main" id="{515E2459-0CE8-48E3-9CA0-141BBA099C1E}"/>
              </a:ext>
            </a:extLst>
          </p:cNvPr>
          <p:cNvGraphicFramePr>
            <a:graphicFrameLocks/>
          </p:cNvGraphicFramePr>
          <p:nvPr>
            <p:extLst>
              <p:ext uri="{D42A27DB-BD31-4B8C-83A1-F6EECF244321}">
                <p14:modId xmlns:p14="http://schemas.microsoft.com/office/powerpoint/2010/main" val="1114278135"/>
              </p:ext>
            </p:extLst>
          </p:nvPr>
        </p:nvGraphicFramePr>
        <p:xfrm>
          <a:off x="14763750" y="897041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0" name="Table 59">
            <a:extLst>
              <a:ext uri="{FF2B5EF4-FFF2-40B4-BE49-F238E27FC236}">
                <a16:creationId xmlns:a16="http://schemas.microsoft.com/office/drawing/2014/main" id="{091DC4F1-F9E8-4B90-9742-645811207585}"/>
              </a:ext>
            </a:extLst>
          </p:cNvPr>
          <p:cNvGraphicFramePr>
            <a:graphicFrameLocks noGrp="1"/>
          </p:cNvGraphicFramePr>
          <p:nvPr>
            <p:extLst>
              <p:ext uri="{D42A27DB-BD31-4B8C-83A1-F6EECF244321}">
                <p14:modId xmlns:p14="http://schemas.microsoft.com/office/powerpoint/2010/main" val="4287764312"/>
              </p:ext>
            </p:extLst>
          </p:nvPr>
        </p:nvGraphicFramePr>
        <p:xfrm>
          <a:off x="14712286" y="4799035"/>
          <a:ext cx="4572000" cy="2348919"/>
        </p:xfrm>
        <a:graphic>
          <a:graphicData uri="http://schemas.openxmlformats.org/drawingml/2006/table">
            <a:tbl>
              <a:tblPr>
                <a:effectLst>
                  <a:outerShdw blurRad="76200" dist="12700" dir="2700000" sy="-23000" kx="-800400" algn="bl" rotWithShape="0">
                    <a:prstClr val="black">
                      <a:alpha val="20000"/>
                    </a:prstClr>
                  </a:outerShdw>
                  <a:reflection blurRad="6350" stA="52000" endA="300" endPos="35000" dir="5400000" sy="-100000" algn="bl" rotWithShape="0"/>
                </a:effectLst>
                <a:tableStyleId>{5C22544A-7EE6-4342-B048-85BDC9FD1C3A}</a:tableStyleId>
              </a:tblPr>
              <a:tblGrid>
                <a:gridCol w="2401019">
                  <a:extLst>
                    <a:ext uri="{9D8B030D-6E8A-4147-A177-3AD203B41FA5}">
                      <a16:colId xmlns:a16="http://schemas.microsoft.com/office/drawing/2014/main" val="3226979802"/>
                    </a:ext>
                  </a:extLst>
                </a:gridCol>
                <a:gridCol w="2170981">
                  <a:extLst>
                    <a:ext uri="{9D8B030D-6E8A-4147-A177-3AD203B41FA5}">
                      <a16:colId xmlns:a16="http://schemas.microsoft.com/office/drawing/2014/main" val="3160826553"/>
                    </a:ext>
                  </a:extLst>
                </a:gridCol>
              </a:tblGrid>
              <a:tr h="446759">
                <a:tc>
                  <a:txBody>
                    <a:bodyPr/>
                    <a:lstStyle/>
                    <a:p>
                      <a:pPr algn="l" fontAlgn="b"/>
                      <a:r>
                        <a:rPr lang="en-US" sz="1100" u="none" strike="noStrike" dirty="0">
                          <a:effectLst/>
                        </a:rPr>
                        <a:t>Social Media Platforms Used </a:t>
                      </a:r>
                      <a:endParaRPr lang="en-US" sz="1100" b="1"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100" u="none" strike="noStrike" dirty="0">
                          <a:effectLst/>
                        </a:rPr>
                        <a:t>Number of Participants Reported Using</a:t>
                      </a:r>
                      <a:endParaRPr lang="en-US" sz="1100" b="1"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09433347"/>
                  </a:ext>
                </a:extLst>
              </a:tr>
              <a:tr h="237770">
                <a:tc>
                  <a:txBody>
                    <a:bodyPr/>
                    <a:lstStyle/>
                    <a:p>
                      <a:pPr algn="l" fontAlgn="b"/>
                      <a:r>
                        <a:rPr lang="en-US" sz="1100" u="none" strike="noStrike" dirty="0">
                          <a:effectLst/>
                        </a:rPr>
                        <a:t>Blogs</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4280922060"/>
                  </a:ext>
                </a:extLst>
              </a:tr>
              <a:tr h="237770">
                <a:tc>
                  <a:txBody>
                    <a:bodyPr/>
                    <a:lstStyle/>
                    <a:p>
                      <a:pPr algn="l" fontAlgn="b"/>
                      <a:r>
                        <a:rPr lang="en-US" sz="1100" u="none" strike="noStrike" dirty="0">
                          <a:effectLst/>
                        </a:rPr>
                        <a:t>Facebook</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34</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719430516"/>
                  </a:ext>
                </a:extLst>
              </a:tr>
              <a:tr h="237770">
                <a:tc>
                  <a:txBody>
                    <a:bodyPr/>
                    <a:lstStyle/>
                    <a:p>
                      <a:pPr algn="l" fontAlgn="b"/>
                      <a:r>
                        <a:rPr lang="en-US" sz="1100" u="none" strike="noStrike" dirty="0">
                          <a:effectLst/>
                        </a:rPr>
                        <a:t>Instagram</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71319371"/>
                  </a:ext>
                </a:extLst>
              </a:tr>
              <a:tr h="237770">
                <a:tc>
                  <a:txBody>
                    <a:bodyPr/>
                    <a:lstStyle/>
                    <a:p>
                      <a:pPr algn="l" fontAlgn="b"/>
                      <a:r>
                        <a:rPr lang="en-US" sz="1100" u="none" strike="noStrike" dirty="0">
                          <a:effectLst/>
                        </a:rPr>
                        <a:t>Linkden</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415624156"/>
                  </a:ext>
                </a:extLst>
              </a:tr>
              <a:tr h="237770">
                <a:tc>
                  <a:txBody>
                    <a:bodyPr/>
                    <a:lstStyle/>
                    <a:p>
                      <a:pPr algn="l" fontAlgn="b"/>
                      <a:r>
                        <a:rPr lang="en-US" sz="1100" u="none" strike="noStrike" dirty="0">
                          <a:effectLst/>
                        </a:rPr>
                        <a:t>Pinterest </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351181861"/>
                  </a:ext>
                </a:extLst>
              </a:tr>
              <a:tr h="237770">
                <a:tc>
                  <a:txBody>
                    <a:bodyPr/>
                    <a:lstStyle/>
                    <a:p>
                      <a:pPr algn="l" fontAlgn="b"/>
                      <a:r>
                        <a:rPr lang="en-US" sz="1100" u="none" strike="noStrike" dirty="0">
                          <a:effectLst/>
                        </a:rPr>
                        <a:t>Tumblr </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4203257308"/>
                  </a:ext>
                </a:extLst>
              </a:tr>
              <a:tr h="237770">
                <a:tc>
                  <a:txBody>
                    <a:bodyPr/>
                    <a:lstStyle/>
                    <a:p>
                      <a:pPr algn="l" fontAlgn="b"/>
                      <a:r>
                        <a:rPr lang="en-US" sz="1100" u="none" strike="noStrike" dirty="0">
                          <a:effectLst/>
                        </a:rPr>
                        <a:t>Twitter </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402607147"/>
                  </a:ext>
                </a:extLst>
              </a:tr>
              <a:tr h="237770">
                <a:tc>
                  <a:txBody>
                    <a:bodyPr/>
                    <a:lstStyle/>
                    <a:p>
                      <a:pPr algn="l" fontAlgn="b"/>
                      <a:r>
                        <a:rPr lang="en-US" sz="1100" u="none" strike="noStrike" dirty="0">
                          <a:effectLst/>
                        </a:rPr>
                        <a:t>Word press</a:t>
                      </a:r>
                      <a:endParaRPr lang="en-US" sz="11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259858870"/>
                  </a:ext>
                </a:extLst>
              </a:tr>
            </a:tbl>
          </a:graphicData>
        </a:graphic>
      </p:graphicFrame>
      <p:sp>
        <p:nvSpPr>
          <p:cNvPr id="63" name="Text Placeholder 12">
            <a:extLst>
              <a:ext uri="{FF2B5EF4-FFF2-40B4-BE49-F238E27FC236}">
                <a16:creationId xmlns:a16="http://schemas.microsoft.com/office/drawing/2014/main" id="{24D4C829-BD5A-4BA3-B261-2A32C8ED9336}"/>
              </a:ext>
            </a:extLst>
          </p:cNvPr>
          <p:cNvSpPr txBox="1">
            <a:spLocks/>
          </p:cNvSpPr>
          <p:nvPr/>
        </p:nvSpPr>
        <p:spPr>
          <a:xfrm>
            <a:off x="13906500" y="12731511"/>
            <a:ext cx="6279386" cy="382517"/>
          </a:xfrm>
          <a:prstGeom prst="rect">
            <a:avLst/>
          </a:prstGeom>
          <a:solidFill>
            <a:srgbClr val="002855"/>
          </a:solid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a:t>Limitations</a:t>
            </a:r>
          </a:p>
        </p:txBody>
      </p:sp>
      <p:pic>
        <p:nvPicPr>
          <p:cNvPr id="64" name="Picture 63">
            <a:extLst>
              <a:ext uri="{FF2B5EF4-FFF2-40B4-BE49-F238E27FC236}">
                <a16:creationId xmlns:a16="http://schemas.microsoft.com/office/drawing/2014/main" id="{082166D7-3A05-42CB-B9E5-538432DE4C89}"/>
              </a:ext>
            </a:extLst>
          </p:cNvPr>
          <p:cNvPicPr>
            <a:picLocks noChangeAspect="1"/>
          </p:cNvPicPr>
          <p:nvPr/>
        </p:nvPicPr>
        <p:blipFill>
          <a:blip r:embed="rId4"/>
          <a:stretch>
            <a:fillRect/>
          </a:stretch>
        </p:blipFill>
        <p:spPr>
          <a:xfrm>
            <a:off x="8293239" y="9859582"/>
            <a:ext cx="4121402" cy="5335509"/>
          </a:xfrm>
          <a:prstGeom prst="rect">
            <a:avLst/>
          </a:prstGeom>
        </p:spPr>
      </p:pic>
      <p:pic>
        <p:nvPicPr>
          <p:cNvPr id="65" name="Picture 64">
            <a:extLst>
              <a:ext uri="{FF2B5EF4-FFF2-40B4-BE49-F238E27FC236}">
                <a16:creationId xmlns:a16="http://schemas.microsoft.com/office/drawing/2014/main" id="{26B73A58-17A0-4873-9BAE-CC2143A96E05}"/>
              </a:ext>
            </a:extLst>
          </p:cNvPr>
          <p:cNvPicPr>
            <a:picLocks noChangeAspect="1"/>
          </p:cNvPicPr>
          <p:nvPr/>
        </p:nvPicPr>
        <p:blipFill>
          <a:blip r:embed="rId5"/>
          <a:stretch>
            <a:fillRect/>
          </a:stretch>
        </p:blipFill>
        <p:spPr>
          <a:xfrm>
            <a:off x="24600450" y="235425"/>
            <a:ext cx="1942907" cy="1861692"/>
          </a:xfrm>
          <a:prstGeom prst="rect">
            <a:avLst/>
          </a:prstGeom>
        </p:spPr>
      </p:pic>
    </p:spTree>
    <p:extLst>
      <p:ext uri="{BB962C8B-B14F-4D97-AF65-F5344CB8AC3E}">
        <p14:creationId xmlns:p14="http://schemas.microsoft.com/office/powerpoint/2010/main" val="913239451"/>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882</TotalTime>
  <Words>975</Words>
  <Application>Microsoft Office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Ashley Adebisi Shatola</cp:lastModifiedBy>
  <cp:revision>69</cp:revision>
  <dcterms:created xsi:type="dcterms:W3CDTF">2012-02-06T18:46:22Z</dcterms:created>
  <dcterms:modified xsi:type="dcterms:W3CDTF">2018-02-17T01:17:55Z</dcterms:modified>
</cp:coreProperties>
</file>